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69" r:id="rId3"/>
    <p:sldId id="270" r:id="rId4"/>
    <p:sldId id="257" r:id="rId5"/>
    <p:sldId id="272" r:id="rId6"/>
    <p:sldId id="273" r:id="rId7"/>
    <p:sldId id="271" r:id="rId8"/>
    <p:sldId id="264" r:id="rId9"/>
    <p:sldId id="259" r:id="rId10"/>
    <p:sldId id="265" r:id="rId11"/>
    <p:sldId id="266" r:id="rId12"/>
    <p:sldId id="274" r:id="rId13"/>
    <p:sldId id="275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7CAEC-66F3-46E9-9BD0-C8F6DBEDF07D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6C1B6-C675-411E-9510-8F643FFF3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64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F24B6-7819-42AA-91F8-F63C73DCC84A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88631C6-E2D5-4184-BAB3-8816B34B9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3130-5B9C-4D3B-A4FE-9E180A2B2C83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D2F5-C318-4DCA-9F16-080873A95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A0A09-D7AD-4E51-9070-59FAE48AFCD1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602A-D4CC-4159-B806-B9CF2486F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84A91-09A8-4AC0-A81E-D514AB1B39A6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9AF04-39C2-4B9A-BD48-669D40E3C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4C214-B654-4CAD-8F26-EE9A6D268655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1C691-B728-4E2E-83EA-A06814D66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C09D4-C707-4074-843D-9E3D4EC4D644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B253C-5219-4B82-BB7A-598DF9EB8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04950-ED47-46AA-8E16-E7AF7FEAA115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F8DEB-7D0C-48B6-88CD-F4C29DD82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B2EFE-98F8-4E64-983B-8BD9E873A10A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FF91A-0581-4EFF-9964-C938776A9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EEED9-DB87-4C3E-A86A-5F0093FED631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B2F55-70E6-412F-8558-B6693BF55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CD1B-8239-40E0-8B5F-9A5C00927B0C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3955D-CA47-4B33-A675-EAE92EC1F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57FD2-4ED6-4E07-AFCC-A75D14D2ECC4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A5F96-ED3A-4547-8819-F7AD80DEE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69D92F2-135E-41A0-B2FD-2542F1C33D86}" type="datetimeFigureOut">
              <a:rPr lang="en-US"/>
              <a:pPr>
                <a:defRPr/>
              </a:pPr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405EBA7-2036-48BE-BF40-C2BC729F16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4" r:id="rId8"/>
    <p:sldLayoutId id="2147483675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C0E5AF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FEB80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FEB80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QkChfhWcwk&amp;feature=related" TargetMode="External"/><Relationship Id="rId2" Type="http://schemas.openxmlformats.org/officeDocument/2006/relationships/hyperlink" Target="http://www.youtube.com/watch?v=TBaswzaYyBU&amp;feature=related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loWG7nCIuMA&amp;feature=relate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2004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sz="4400" b="1" smtClean="0">
                <a:solidFill>
                  <a:srgbClr val="7030A0"/>
                </a:solidFill>
                <a:latin typeface="AR CARTER"/>
              </a:rPr>
            </a:br>
            <a:r>
              <a:rPr sz="4400" b="1" smtClean="0">
                <a:solidFill>
                  <a:srgbClr val="7030A0"/>
                </a:solidFill>
                <a:latin typeface="AR CARTER"/>
              </a:rPr>
              <a:t> Rescue Breathing</a:t>
            </a:r>
          </a:p>
        </p:txBody>
      </p:sp>
      <p:pic>
        <p:nvPicPr>
          <p:cNvPr id="13315" name="Picture 3" descr="C:\Users\George\Desktop\CPR Pictures\Joe_mouth_to_mouth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200400"/>
            <a:ext cx="5564188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 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675" cy="52578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AR CENA"/>
              </a:rPr>
              <a:t>Child</a:t>
            </a:r>
            <a:r>
              <a:rPr lang="en-US" smtClean="0">
                <a:latin typeface="AR CENA"/>
              </a:rPr>
              <a:t> Rescue Breaths:</a:t>
            </a:r>
          </a:p>
          <a:p>
            <a:pPr eaLnBrk="1" hangingPunct="1"/>
            <a:r>
              <a:rPr lang="en-US" sz="3600" b="1" smtClean="0">
                <a:solidFill>
                  <a:srgbClr val="C00000"/>
                </a:solidFill>
                <a:latin typeface="AR CENA"/>
              </a:rPr>
              <a:t>Call 911</a:t>
            </a:r>
          </a:p>
          <a:p>
            <a:pPr eaLnBrk="1" hangingPunct="1"/>
            <a:r>
              <a:rPr lang="en-US" sz="2800" smtClean="0">
                <a:latin typeface="AR CENA"/>
              </a:rPr>
              <a:t>Give 2 initial breaths</a:t>
            </a:r>
            <a:r>
              <a:rPr lang="en-US" smtClean="0">
                <a:latin typeface="AR CENA"/>
              </a:rPr>
              <a:t> </a:t>
            </a:r>
          </a:p>
          <a:p>
            <a:pPr eaLnBrk="1" hangingPunct="1"/>
            <a:r>
              <a:rPr lang="en-US" sz="2800" smtClean="0">
                <a:latin typeface="AR CENA"/>
              </a:rPr>
              <a:t>Search for a Pulse (5-10 sec)</a:t>
            </a:r>
          </a:p>
          <a:p>
            <a:pPr eaLnBrk="1" hangingPunct="1"/>
            <a:r>
              <a:rPr lang="en-US" sz="2800" smtClean="0">
                <a:latin typeface="AR CENA"/>
              </a:rPr>
              <a:t>Maintain open airway</a:t>
            </a:r>
          </a:p>
          <a:p>
            <a:pPr eaLnBrk="1" hangingPunct="1"/>
            <a:r>
              <a:rPr lang="en-US" sz="2800" smtClean="0">
                <a:latin typeface="AR CENA"/>
              </a:rPr>
              <a:t>Deliver 1 full slow breath every 3 seconds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675" cy="4572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2" name="Picture 2" descr="C:\Users\George\Desktop\CPR Pictures\child-cpr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371600"/>
            <a:ext cx="400526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675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4000" b="1" dirty="0" smtClean="0">
                <a:latin typeface="AR CENA"/>
              </a:rPr>
              <a:t>Infant</a:t>
            </a:r>
            <a:r>
              <a:rPr lang="en-US" sz="2200" dirty="0" smtClean="0">
                <a:latin typeface="AR CENA"/>
              </a:rPr>
              <a:t> </a:t>
            </a:r>
            <a:r>
              <a:rPr lang="en-US" sz="2800" dirty="0" smtClean="0">
                <a:latin typeface="AR CENA"/>
              </a:rPr>
              <a:t>Rescue Breaths: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 smtClean="0">
                <a:solidFill>
                  <a:srgbClr val="C00000"/>
                </a:solidFill>
                <a:latin typeface="AR CENA"/>
              </a:rPr>
              <a:t>Call 911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 CENA"/>
              </a:rPr>
              <a:t>Give 2 initial Puffs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 CENA"/>
              </a:rPr>
              <a:t>Search for a pulse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>
                <a:latin typeface="AR CENA"/>
              </a:rPr>
              <a:t>Use Brachial Artery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latin typeface="AR CENA"/>
              </a:rPr>
              <a:t>Maintain open airway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>
                <a:latin typeface="AR CENA"/>
              </a:rPr>
              <a:t>Deliver 1 Puff of breath every 3 seconds</a:t>
            </a:r>
            <a:endParaRPr lang="en-US" sz="3200" smtClean="0">
              <a:latin typeface="AR CENA"/>
            </a:endParaRP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800" dirty="0" smtClean="0">
              <a:latin typeface="AR CEN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675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/>
          </a:p>
        </p:txBody>
      </p:sp>
      <p:pic>
        <p:nvPicPr>
          <p:cNvPr id="23556" name="Picture 2" descr="C:\Users\George\Desktop\CPR Pictures\rescue%20breath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447800"/>
            <a:ext cx="3632200" cy="484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3200400"/>
            <a:ext cx="6400800" cy="36576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3200" smtClean="0">
                <a:solidFill>
                  <a:srgbClr val="C00000"/>
                </a:solidFill>
                <a:latin typeface="AR CENA"/>
              </a:rPr>
              <a:t>After 2 minutes, recheck signs of life &amp; pulse for no more than 10 seconds.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200" smtClean="0">
                <a:solidFill>
                  <a:srgbClr val="C00000"/>
                </a:solidFill>
                <a:latin typeface="AR CENA"/>
              </a:rPr>
              <a:t>If pulse present continue rescue breathing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200" smtClean="0">
                <a:solidFill>
                  <a:srgbClr val="C00000"/>
                </a:solidFill>
                <a:latin typeface="AR CENA"/>
              </a:rPr>
              <a:t>If pulse absent begin CPR</a:t>
            </a:r>
          </a:p>
        </p:txBody>
      </p:sp>
      <p:sp>
        <p:nvSpPr>
          <p:cNvPr id="24578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1506538"/>
            <a:ext cx="8229600" cy="1470025"/>
          </a:xfrm>
        </p:spPr>
        <p:txBody>
          <a:bodyPr anchor="ctr"/>
          <a:lstStyle/>
          <a:p>
            <a:pPr algn="ctr" eaLnBrk="1" hangingPunct="1"/>
            <a:r>
              <a:rPr lang="en-US" sz="80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2971800"/>
            <a:ext cx="6400800" cy="36576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dirty="0" smtClean="0"/>
              <a:t>Rescue breathing – Adult – 2:06 </a:t>
            </a:r>
            <a:r>
              <a:rPr lang="en-US" dirty="0" smtClean="0">
                <a:hlinkClick r:id="rId2"/>
              </a:rPr>
              <a:t>http://www.youtube.com/watch?v=TBaswzaYyBU&amp;feature=related</a:t>
            </a:r>
            <a:r>
              <a:rPr lang="en-US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dirty="0" smtClean="0"/>
              <a:t>Rescue breathing - Child - 2:28 - </a:t>
            </a:r>
            <a:r>
              <a:rPr lang="en-US" dirty="0" smtClean="0">
                <a:hlinkClick r:id="rId3"/>
              </a:rPr>
              <a:t>http://www.youtube.com/watch?v=uQkChfhWcwk&amp;feature=related</a:t>
            </a:r>
            <a:r>
              <a:rPr lang="en-US" dirty="0" smtClean="0"/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dirty="0" smtClean="0"/>
              <a:t>Rescue breathing – Infant - </a:t>
            </a:r>
            <a:r>
              <a:rPr lang="en-US" dirty="0" smtClean="0">
                <a:hlinkClick r:id="rId4"/>
              </a:rPr>
              <a:t>http://www.youtube.com/watch?v=loWG7nCIuMA&amp;feature=related</a:t>
            </a:r>
            <a:r>
              <a:rPr lang="en-US" dirty="0" smtClean="0"/>
              <a:t> </a:t>
            </a:r>
          </a:p>
        </p:txBody>
      </p:sp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1219200"/>
            <a:ext cx="8229600" cy="1470025"/>
          </a:xfrm>
        </p:spPr>
        <p:txBody>
          <a:bodyPr anchor="ctr"/>
          <a:lstStyle/>
          <a:p>
            <a:pPr algn="ctr" eaLnBrk="1" hangingPunct="1"/>
            <a:r>
              <a:rPr lang="en-US" sz="8000" b="1" dirty="0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657600"/>
          </a:xfrm>
        </p:spPr>
        <p:txBody>
          <a:bodyPr/>
          <a:lstStyle/>
          <a:p>
            <a:pPr algn="l" eaLnBrk="1" hangingPunct="1"/>
            <a:r>
              <a:rPr lang="en-US" sz="4800" smtClean="0">
                <a:solidFill>
                  <a:srgbClr val="C00000"/>
                </a:solidFill>
                <a:latin typeface="AR CENA"/>
              </a:rPr>
              <a:t>Get with a partner &amp; </a:t>
            </a:r>
          </a:p>
          <a:p>
            <a:pPr algn="l" eaLnBrk="1" hangingPunct="1"/>
            <a:r>
              <a:rPr lang="en-US" sz="4800" smtClean="0">
                <a:solidFill>
                  <a:srgbClr val="C00000"/>
                </a:solidFill>
                <a:latin typeface="AR CENA"/>
              </a:rPr>
              <a:t>Practice Rescue Breathing </a:t>
            </a:r>
          </a:p>
          <a:p>
            <a:pPr algn="l" eaLnBrk="1" hangingPunct="1"/>
            <a:r>
              <a:rPr lang="en-US" sz="4800" smtClean="0">
                <a:solidFill>
                  <a:srgbClr val="C00000"/>
                </a:solidFill>
                <a:latin typeface="AR CENA"/>
              </a:rPr>
              <a:t>Adult - Child - Infant</a:t>
            </a:r>
          </a:p>
          <a:p>
            <a:pPr eaLnBrk="1" hangingPunct="1"/>
            <a:r>
              <a:rPr lang="en-US" sz="3200" smtClean="0">
                <a:solidFill>
                  <a:srgbClr val="C00000"/>
                </a:solidFill>
                <a:latin typeface="AR CENA"/>
              </a:rPr>
              <a:t>Start with Primary Survey</a:t>
            </a:r>
          </a:p>
        </p:txBody>
      </p:sp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sz="80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200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Survey Scene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Hey are you okay? – Pinch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Open Airway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LLF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Call 911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2 breaths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Search for a pulse – has pulse</a:t>
            </a:r>
          </a:p>
          <a:p>
            <a:pPr algn="l" eaLnBrk="1" hangingPunct="1">
              <a:lnSpc>
                <a:spcPct val="80000"/>
              </a:lnSpc>
            </a:pPr>
            <a:r>
              <a:rPr lang="en-US" sz="2500" smtClean="0">
                <a:solidFill>
                  <a:srgbClr val="C00000"/>
                </a:solidFill>
                <a:latin typeface="AR CENA"/>
              </a:rPr>
              <a:t>Continue Rescue Breathing</a:t>
            </a:r>
          </a:p>
        </p:txBody>
      </p:sp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sz="80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3200400"/>
            <a:ext cx="6400800" cy="3200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600" smtClean="0">
                <a:solidFill>
                  <a:schemeClr val="tx2"/>
                </a:solidFill>
              </a:rPr>
              <a:t>Introduction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smtClean="0">
                <a:solidFill>
                  <a:schemeClr val="tx2"/>
                </a:solidFill>
              </a:rPr>
              <a:t>What are the steps to follow in an emergency situation?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smtClean="0">
                <a:solidFill>
                  <a:schemeClr val="tx2"/>
                </a:solidFill>
              </a:rPr>
              <a:t>	</a:t>
            </a:r>
            <a:r>
              <a:rPr lang="en-US" sz="3600" smtClean="0">
                <a:solidFill>
                  <a:srgbClr val="FF0000"/>
                </a:solidFill>
              </a:rPr>
              <a:t>Check, Call, Care</a:t>
            </a:r>
          </a:p>
        </p:txBody>
      </p:sp>
      <p:sp>
        <p:nvSpPr>
          <p:cNvPr id="14338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1506538"/>
            <a:ext cx="8229600" cy="1470025"/>
          </a:xfrm>
        </p:spPr>
        <p:txBody>
          <a:bodyPr anchor="ctr"/>
          <a:lstStyle/>
          <a:p>
            <a:pPr algn="ctr"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 Rescue Breathing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3200400"/>
            <a:ext cx="6400800" cy="3200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600" smtClean="0">
                <a:solidFill>
                  <a:schemeClr val="tx2"/>
                </a:solidFill>
              </a:rPr>
              <a:t>Objectives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smtClean="0">
                <a:solidFill>
                  <a:schemeClr val="tx2"/>
                </a:solidFill>
              </a:rPr>
              <a:t>Students will be able to:</a:t>
            </a:r>
          </a:p>
          <a:p>
            <a:pPr marL="0" indent="0" eaLnBrk="1" hangingPunct="1"/>
            <a:r>
              <a:rPr lang="en-US" sz="3600" smtClean="0">
                <a:solidFill>
                  <a:schemeClr val="tx2"/>
                </a:solidFill>
              </a:rPr>
              <a:t>Indentify &amp; understand the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3600" smtClean="0">
                <a:solidFill>
                  <a:schemeClr val="tx2"/>
                </a:solidFill>
              </a:rPr>
              <a:t>  procedure for rescue breathing</a:t>
            </a:r>
          </a:p>
          <a:p>
            <a:pPr marL="0" indent="0" eaLnBrk="1" hangingPunct="1"/>
            <a:r>
              <a:rPr lang="en-US" sz="3600" smtClean="0">
                <a:solidFill>
                  <a:schemeClr val="tx2"/>
                </a:solidFill>
              </a:rPr>
              <a:t>Practice rescue breathing</a:t>
            </a:r>
          </a:p>
        </p:txBody>
      </p:sp>
      <p:sp>
        <p:nvSpPr>
          <p:cNvPr id="1536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1506538"/>
            <a:ext cx="8229600" cy="1470025"/>
          </a:xfrm>
        </p:spPr>
        <p:txBody>
          <a:bodyPr anchor="ctr"/>
          <a:lstStyle/>
          <a:p>
            <a:pPr algn="ctr"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 Rescue Breathing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675" cy="5410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During Primary Survey: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Check - Call - Care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ABC’s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Open the Airway</a:t>
            </a:r>
          </a:p>
          <a:p>
            <a:pPr marL="742950" lvl="1" indent="-285750" eaLnBrk="1" hangingPunct="1"/>
            <a:r>
              <a:rPr lang="en-US" sz="2600" smtClean="0">
                <a:solidFill>
                  <a:srgbClr val="C00000"/>
                </a:solidFill>
                <a:latin typeface="AR CENA"/>
              </a:rPr>
              <a:t>Head Tilt-Chin Lift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LLF for breathing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C00000"/>
                </a:solidFill>
                <a:latin typeface="AR CENA"/>
              </a:rPr>
              <a:t>  (5-10 sec)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Circulation</a:t>
            </a:r>
          </a:p>
          <a:p>
            <a:pPr eaLnBrk="1" hangingPunct="1"/>
            <a:r>
              <a:rPr lang="en-US" sz="3600" smtClean="0">
                <a:solidFill>
                  <a:srgbClr val="C00000"/>
                </a:solidFill>
                <a:latin typeface="AR CENA"/>
              </a:rPr>
              <a:t>Call 911</a:t>
            </a:r>
          </a:p>
        </p:txBody>
      </p:sp>
      <p:sp>
        <p:nvSpPr>
          <p:cNvPr id="16387" name="Content Placeholder 5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675" cy="4572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8" name="Picture 2" descr="C:\Users\George\Desktop\CPR Pictures\2cpr3_6_2_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447800"/>
            <a:ext cx="4294188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914400" y="1447800"/>
            <a:ext cx="374967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dirty="0" smtClean="0">
                <a:latin typeface="AR CENA"/>
              </a:rPr>
              <a:t>Mouth-to-mouth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Pinch nose shut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Take a breath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Make complete seal around person’s mouth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Give breath until you see chest clearly rise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Pause between breaths to let air flow out</a:t>
            </a:r>
          </a:p>
        </p:txBody>
      </p:sp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5638800" y="5791200"/>
            <a:ext cx="2743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 CENA"/>
              </a:rPr>
              <a:t>Adult &amp; child</a:t>
            </a:r>
          </a:p>
        </p:txBody>
      </p:sp>
      <p:pic>
        <p:nvPicPr>
          <p:cNvPr id="17412" name="Picture 7" descr="CPR mouth to mouth-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19725" y="1600200"/>
            <a:ext cx="2778125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914400" y="1447800"/>
            <a:ext cx="374967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800" dirty="0" smtClean="0">
                <a:latin typeface="AR CENA"/>
              </a:rPr>
              <a:t>Mouth-to-mouth/nose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Take a breath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Make complete seal around infants’ mouth &amp; nose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Give breath until you see chest clearly rise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Breathe gently (Puff)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 CENA"/>
              </a:rPr>
              <a:t>Pause between breaths to let air flow out</a:t>
            </a:r>
          </a:p>
        </p:txBody>
      </p:sp>
      <p:sp>
        <p:nvSpPr>
          <p:cNvPr id="18435" name="Text Box 6"/>
          <p:cNvSpPr txBox="1">
            <a:spLocks noChangeArrowheads="1"/>
          </p:cNvSpPr>
          <p:nvPr/>
        </p:nvSpPr>
        <p:spPr bwMode="auto">
          <a:xfrm>
            <a:off x="6248400" y="58674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 CENA"/>
              </a:rPr>
              <a:t>Infant</a:t>
            </a:r>
          </a:p>
        </p:txBody>
      </p:sp>
      <p:pic>
        <p:nvPicPr>
          <p:cNvPr id="18436" name="Picture 7" descr="rescue breath infant-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10113" y="1981200"/>
            <a:ext cx="4433887" cy="35480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14400" y="1447800"/>
            <a:ext cx="3749675" cy="5410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During Primary Survey: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Check - Call - Care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ABC’s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Open the Airway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LLF for breathing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mtClean="0">
                <a:solidFill>
                  <a:srgbClr val="C00000"/>
                </a:solidFill>
                <a:latin typeface="AR CENA"/>
              </a:rPr>
              <a:t>  (5-10 sec)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NOT Breathing </a:t>
            </a:r>
          </a:p>
          <a:p>
            <a:pPr eaLnBrk="1" hangingPunct="1"/>
            <a:r>
              <a:rPr lang="en-US" smtClean="0">
                <a:solidFill>
                  <a:srgbClr val="C00000"/>
                </a:solidFill>
                <a:latin typeface="AR CENA"/>
              </a:rPr>
              <a:t>Circulation – Has pulse</a:t>
            </a:r>
          </a:p>
          <a:p>
            <a:pPr eaLnBrk="1" hangingPunct="1"/>
            <a:r>
              <a:rPr lang="en-US" sz="3600" smtClean="0">
                <a:solidFill>
                  <a:srgbClr val="C00000"/>
                </a:solidFill>
                <a:latin typeface="AR CENA"/>
              </a:rPr>
              <a:t>Call 911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5029200" y="5638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CC0000"/>
                </a:solidFill>
                <a:latin typeface="AR CENA"/>
              </a:rPr>
              <a:t> Give rescue breaths</a:t>
            </a:r>
          </a:p>
        </p:txBody>
      </p:sp>
      <p:pic>
        <p:nvPicPr>
          <p:cNvPr id="19460" name="Picture 8" descr="head tilt chin lift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67200" y="2286000"/>
            <a:ext cx="4699000" cy="31162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67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300" b="1" smtClean="0">
                <a:solidFill>
                  <a:srgbClr val="C00000"/>
                </a:solidFill>
                <a:latin typeface="AR CENA"/>
              </a:rPr>
              <a:t>Call 911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 CENA"/>
              </a:rPr>
              <a:t>Deliver 2 full slow breaths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 CENA"/>
              </a:rPr>
              <a:t>If air does NOT go into the lungs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 CENA"/>
              </a:rPr>
              <a:t>Re-adjust head tilt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 CENA"/>
              </a:rPr>
              <a:t>Give 2 more full slow breaths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 CENA"/>
              </a:rPr>
              <a:t>Lungs fill with air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latin typeface="AR CENA"/>
              </a:rPr>
              <a:t>Pulse (10 seconds)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AR CENA"/>
              </a:rPr>
              <a:t>Has pulse continue breaths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33950" y="1600200"/>
            <a:ext cx="3749675" cy="41148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/>
          </a:p>
        </p:txBody>
      </p:sp>
      <p:pic>
        <p:nvPicPr>
          <p:cNvPr id="20484" name="Picture 2" descr="C:\Users\George\Desktop\CPR Pictures\cpr_out_0910-m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5688" y="1676400"/>
            <a:ext cx="3886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smtClean="0">
                <a:solidFill>
                  <a:srgbClr val="7030A0"/>
                </a:solidFill>
                <a:latin typeface="AR CARTER"/>
              </a:rPr>
              <a:t>First Aid &amp; CPR</a:t>
            </a:r>
            <a:br>
              <a:rPr lang="en-US" sz="4400" b="1" smtClean="0">
                <a:solidFill>
                  <a:srgbClr val="7030A0"/>
                </a:solidFill>
                <a:latin typeface="AR CARTER"/>
              </a:rPr>
            </a:br>
            <a:r>
              <a:rPr lang="en-US" sz="4400" b="1" smtClean="0">
                <a:solidFill>
                  <a:srgbClr val="7030A0"/>
                </a:solidFill>
                <a:latin typeface="AR CARTER"/>
              </a:rPr>
              <a:t>Rescue Breathing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675" cy="5257800"/>
          </a:xfrm>
        </p:spPr>
        <p:txBody>
          <a:bodyPr/>
          <a:lstStyle/>
          <a:p>
            <a:pPr eaLnBrk="1" hangingPunct="1"/>
            <a:r>
              <a:rPr lang="en-US" sz="4000" b="1" smtClean="0">
                <a:latin typeface="AR CENA"/>
              </a:rPr>
              <a:t>Adult</a:t>
            </a:r>
            <a:r>
              <a:rPr lang="en-US" smtClean="0">
                <a:latin typeface="AR CENA"/>
              </a:rPr>
              <a:t> Rescue Breaths:</a:t>
            </a:r>
          </a:p>
          <a:p>
            <a:pPr eaLnBrk="1" hangingPunct="1"/>
            <a:r>
              <a:rPr lang="en-US" sz="3600" b="1" smtClean="0">
                <a:solidFill>
                  <a:srgbClr val="C00000"/>
                </a:solidFill>
                <a:latin typeface="AR CENA"/>
              </a:rPr>
              <a:t>Call 911</a:t>
            </a:r>
          </a:p>
          <a:p>
            <a:pPr eaLnBrk="1" hangingPunct="1"/>
            <a:r>
              <a:rPr lang="en-US" sz="2800" smtClean="0">
                <a:latin typeface="AR CENA"/>
              </a:rPr>
              <a:t>Give 2 initial breaths</a:t>
            </a:r>
          </a:p>
          <a:p>
            <a:pPr eaLnBrk="1" hangingPunct="1"/>
            <a:r>
              <a:rPr lang="en-US" sz="2800" smtClean="0">
                <a:latin typeface="AR CENA"/>
              </a:rPr>
              <a:t>Search for a Pulse (5-10 sec)</a:t>
            </a:r>
          </a:p>
          <a:p>
            <a:pPr eaLnBrk="1" hangingPunct="1"/>
            <a:r>
              <a:rPr lang="en-US" sz="2800" smtClean="0">
                <a:latin typeface="AR CENA"/>
              </a:rPr>
              <a:t>Maintain open airway </a:t>
            </a:r>
          </a:p>
          <a:p>
            <a:pPr eaLnBrk="1" hangingPunct="1"/>
            <a:r>
              <a:rPr lang="en-US" sz="2800" smtClean="0">
                <a:latin typeface="AR CENA"/>
              </a:rPr>
              <a:t>Deliver 1 full slow breath every 5 seconds</a:t>
            </a:r>
          </a:p>
        </p:txBody>
      </p:sp>
      <p:sp>
        <p:nvSpPr>
          <p:cNvPr id="21507" name="Content Placeholder 4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675" cy="45720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1508" name="Picture 3" descr="C:\Users\George\Desktop\CPR Pictures\IM-068-HS7210-F-01-280-010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2038" y="1981200"/>
            <a:ext cx="3860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2380</TotalTime>
  <Words>431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 CARTER</vt:lpstr>
      <vt:lpstr>AR CENA</vt:lpstr>
      <vt:lpstr>Arial</vt:lpstr>
      <vt:lpstr>Franklin Gothic Book</vt:lpstr>
      <vt:lpstr>Perpetua</vt:lpstr>
      <vt:lpstr>Wingdings 2</vt:lpstr>
      <vt:lpstr>Equity</vt:lpstr>
      <vt:lpstr>First Aid &amp; CPR  Rescue Breathing</vt:lpstr>
      <vt:lpstr>First Aid &amp; CPR  Rescue Breathing</vt:lpstr>
      <vt:lpstr>First Aid &amp; CPR  Rescue Breathing</vt:lpstr>
      <vt:lpstr>First Aid &amp; CPR Rescue Breathing</vt:lpstr>
      <vt:lpstr>First Aid &amp; CPR Rescue Breathing</vt:lpstr>
      <vt:lpstr>First Aid &amp; CPR Rescue Breathing</vt:lpstr>
      <vt:lpstr>First Aid &amp; CPR Rescue Breathing</vt:lpstr>
      <vt:lpstr>First Aid &amp; CPR Rescue Breathing</vt:lpstr>
      <vt:lpstr>First Aid &amp; CPR Rescue Breathing</vt:lpstr>
      <vt:lpstr>First Aid &amp; CPR  Rescue Breathing</vt:lpstr>
      <vt:lpstr>First Aid &amp; CPR Rescue Breathing</vt:lpstr>
      <vt:lpstr>Rescue Breathing</vt:lpstr>
      <vt:lpstr>Rescue Breathing</vt:lpstr>
      <vt:lpstr>Rescue Breathing</vt:lpstr>
      <vt:lpstr>Rescue Breathing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</dc:creator>
  <cp:lastModifiedBy>Windows User</cp:lastModifiedBy>
  <cp:revision>83</cp:revision>
  <cp:lastPrinted>2018-10-04T18:27:26Z</cp:lastPrinted>
  <dcterms:created xsi:type="dcterms:W3CDTF">2010-11-28T22:17:08Z</dcterms:created>
  <dcterms:modified xsi:type="dcterms:W3CDTF">2018-10-05T22:28:26Z</dcterms:modified>
</cp:coreProperties>
</file>